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67" r:id="rId5"/>
    <p:sldId id="271" r:id="rId6"/>
    <p:sldId id="268" r:id="rId7"/>
    <p:sldId id="270" r:id="rId8"/>
    <p:sldId id="269" r:id="rId9"/>
    <p:sldId id="27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1C10-CF7B-48C3-BCB3-1B551865B0A0}" type="datetimeFigureOut">
              <a:rPr lang="en-US" smtClean="0"/>
              <a:pPr/>
              <a:t>11/24/2020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788-8BCF-4189-85ED-687340EF9B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1C10-CF7B-48C3-BCB3-1B551865B0A0}" type="datetimeFigureOut">
              <a:rPr lang="en-US" smtClean="0"/>
              <a:pPr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788-8BCF-4189-85ED-687340EF9B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1C10-CF7B-48C3-BCB3-1B551865B0A0}" type="datetimeFigureOut">
              <a:rPr lang="en-US" smtClean="0"/>
              <a:pPr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788-8BCF-4189-85ED-687340EF9B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1C10-CF7B-48C3-BCB3-1B551865B0A0}" type="datetimeFigureOut">
              <a:rPr lang="en-US" smtClean="0"/>
              <a:pPr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788-8BCF-4189-85ED-687340EF9B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1C10-CF7B-48C3-BCB3-1B551865B0A0}" type="datetimeFigureOut">
              <a:rPr lang="en-US" smtClean="0"/>
              <a:pPr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788-8BCF-4189-85ED-687340EF9B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1C10-CF7B-48C3-BCB3-1B551865B0A0}" type="datetimeFigureOut">
              <a:rPr lang="en-US" smtClean="0"/>
              <a:pPr/>
              <a:t>11/24/2020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788-8BCF-4189-85ED-687340EF9B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1C10-CF7B-48C3-BCB3-1B551865B0A0}" type="datetimeFigureOut">
              <a:rPr lang="en-US" smtClean="0"/>
              <a:pPr/>
              <a:t>11/24/2020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788-8BCF-4189-85ED-687340EF9B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1C10-CF7B-48C3-BCB3-1B551865B0A0}" type="datetimeFigureOut">
              <a:rPr lang="en-US" smtClean="0"/>
              <a:pPr/>
              <a:t>11/24/2020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788-8BCF-4189-85ED-687340EF9B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1C10-CF7B-48C3-BCB3-1B551865B0A0}" type="datetimeFigureOut">
              <a:rPr lang="en-US" smtClean="0"/>
              <a:pPr/>
              <a:t>11/24/2020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788-8BCF-4189-85ED-687340EF9B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1C10-CF7B-48C3-BCB3-1B551865B0A0}" type="datetimeFigureOut">
              <a:rPr lang="en-US" smtClean="0"/>
              <a:pPr/>
              <a:t>11/24/2020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788-8BCF-4189-85ED-687340EF9B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1C10-CF7B-48C3-BCB3-1B551865B0A0}" type="datetimeFigureOut">
              <a:rPr lang="en-US" smtClean="0"/>
              <a:pPr/>
              <a:t>11/24/2020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8E69E788-8BCF-4189-85ED-687340EF9B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/>
            <a:fld id="{25A51C10-CF7B-48C3-BCB3-1B551865B0A0}" type="datetimeFigureOut">
              <a:rPr lang="en-US" smtClean="0"/>
              <a:pPr algn="ctr"/>
              <a:t>11/24/2020</a:t>
            </a:fld>
            <a:endParaRPr lang="en-US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l"/>
            <a:endParaRPr lang="en-US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E69E788-8BCF-4189-85ED-687340EF9B0E}" type="slidenum">
              <a:rPr lang="en-US" smtClean="0"/>
              <a:pPr/>
              <a:t>‹#›</a:t>
            </a:fld>
            <a:endParaRPr lang="en-US" sz="14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060848"/>
            <a:ext cx="8336984" cy="288202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Общее пение в утреннем субботнем богослужении:</a:t>
            </a:r>
            <a:br>
              <a:rPr lang="ru-RU" dirty="0" smtClean="0"/>
            </a:br>
            <a:r>
              <a:rPr lang="ru-RU" dirty="0" smtClean="0"/>
              <a:t>главное музыкальное служение  общины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404664"/>
            <a:ext cx="5112568" cy="936104"/>
          </a:xfrm>
        </p:spPr>
        <p:txBody>
          <a:bodyPr/>
          <a:lstStyle/>
          <a:p>
            <a:r>
              <a:rPr lang="ru-RU" dirty="0" smtClean="0"/>
              <a:t>Подготовлено директором музыкального отдела ВРСМ Клейнос А.Б., 2018 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D:\МАня\Музыкальный отдел\ВРУМ Муз.отдел\Годичное совещание ВРСМ 2018\Молитвенные нужды музыкантов ВРСМ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0" y="548679"/>
            <a:ext cx="8028384" cy="4992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6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Живая церковь – поющая церковь!</a:t>
            </a:r>
          </a:p>
          <a:p>
            <a:pPr algn="ctr">
              <a:lnSpc>
                <a:spcPct val="150000"/>
              </a:lnSpc>
            </a:pPr>
            <a:r>
              <a:rPr lang="ru-RU" sz="36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Живая церковь – служащая и любящая!</a:t>
            </a:r>
          </a:p>
          <a:p>
            <a:pPr algn="ctr">
              <a:lnSpc>
                <a:spcPct val="150000"/>
              </a:lnSpc>
            </a:pPr>
            <a:r>
              <a:rPr lang="ru-RU" sz="36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Пусть всё это будет в наших общинах!</a:t>
            </a:r>
          </a:p>
          <a:p>
            <a:pPr marL="742950" indent="-742950">
              <a:lnSpc>
                <a:spcPct val="150000"/>
              </a:lnSpc>
              <a:buAutoNum type="arabicPeriod"/>
            </a:pPr>
            <a:endParaRPr lang="ru-RU" sz="36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D:\МАня\Музыкальный отдел\ВРУМ Муз.отдел\Годичное совещание ВРСМ 2018\Молитвенные нужды музыкантов ВРСМ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39552" y="332656"/>
            <a:ext cx="698477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«и</a:t>
            </a:r>
            <a:r>
              <a:rPr lang="ru-RU" sz="36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сполняйтесь Духом, </a:t>
            </a:r>
            <a:r>
              <a:rPr lang="ru-RU" sz="36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назидая</a:t>
            </a:r>
            <a:r>
              <a:rPr lang="ru-RU" sz="36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самих себя псалмами и славословиями и песнопениями духовными, поя и воспевая в сердцах ваших Господу, </a:t>
            </a:r>
            <a:r>
              <a:rPr lang="ru-RU" sz="3600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благодаря</a:t>
            </a:r>
            <a:r>
              <a:rPr lang="ru-RU" sz="36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всегда за все Бога и Отца, во имя Господа нашего Иисуса Христа» (Ефес.5:18-20 </a:t>
            </a:r>
            <a:r>
              <a:rPr lang="ru-RU" sz="4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D:\МАня\Музыкальный отдел\ВРУМ Муз.отдел\Годичное совещание ВРСМ 2018\Молитвенные нужды музыкантов ВРСМ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23528" y="332657"/>
            <a:ext cx="72008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Что мы поём:</a:t>
            </a:r>
          </a:p>
          <a:p>
            <a:pPr marL="514350" indent="-514350">
              <a:buAutoNum type="arabicPeriod"/>
            </a:pPr>
            <a:r>
              <a:rPr lang="ru-RU" sz="2800" b="1" dirty="0" smtClean="0">
                <a:solidFill>
                  <a:schemeClr val="bg1"/>
                </a:solidFill>
              </a:rPr>
              <a:t>Гимны </a:t>
            </a:r>
            <a:r>
              <a:rPr lang="ru-RU" sz="2800" b="1" dirty="0" smtClean="0">
                <a:solidFill>
                  <a:schemeClr val="bg1"/>
                </a:solidFill>
              </a:rPr>
              <a:t>из официальных сборников, изданных ЕАД</a:t>
            </a:r>
            <a:r>
              <a:rPr lang="ru-RU" sz="2800" dirty="0" smtClean="0">
                <a:solidFill>
                  <a:schemeClr val="bg1"/>
                </a:solidFill>
              </a:rPr>
              <a:t>: </a:t>
            </a:r>
            <a:r>
              <a:rPr lang="ru-RU" sz="2800" dirty="0" smtClean="0">
                <a:solidFill>
                  <a:schemeClr val="bg1"/>
                </a:solidFill>
              </a:rPr>
              <a:t>«Источник хвалы», «Гимны </a:t>
            </a:r>
            <a:r>
              <a:rPr lang="ru-RU" sz="2800" dirty="0" smtClean="0">
                <a:solidFill>
                  <a:schemeClr val="bg1"/>
                </a:solidFill>
              </a:rPr>
              <a:t>надежды</a:t>
            </a:r>
            <a:r>
              <a:rPr lang="ru-RU" sz="2800" dirty="0">
                <a:solidFill>
                  <a:schemeClr val="bg1"/>
                </a:solidFill>
              </a:rPr>
              <a:t>», «Псалмы Сиона»,  </a:t>
            </a:r>
            <a:r>
              <a:rPr lang="ru-RU" sz="2800" dirty="0" smtClean="0">
                <a:solidFill>
                  <a:schemeClr val="bg1"/>
                </a:solidFill>
              </a:rPr>
              <a:t>«Отражение», «Родник хвалы</a:t>
            </a:r>
            <a:r>
              <a:rPr lang="ru-RU" sz="2800" dirty="0" smtClean="0">
                <a:solidFill>
                  <a:schemeClr val="bg1"/>
                </a:solidFill>
              </a:rPr>
              <a:t>», гимны конгрессов </a:t>
            </a:r>
            <a:r>
              <a:rPr lang="ru-RU" sz="2800" dirty="0" smtClean="0">
                <a:solidFill>
                  <a:schemeClr val="bg1"/>
                </a:solidFill>
              </a:rPr>
              <a:t>ЕАД</a:t>
            </a:r>
            <a:r>
              <a:rPr lang="ru-RU" sz="2800" dirty="0" smtClean="0">
                <a:solidFill>
                  <a:schemeClr val="bg1"/>
                </a:solidFill>
              </a:rPr>
              <a:t>.</a:t>
            </a:r>
          </a:p>
          <a:p>
            <a:endParaRPr lang="ru-RU" sz="2800" dirty="0" smtClean="0">
              <a:solidFill>
                <a:schemeClr val="bg1"/>
              </a:solidFill>
            </a:endParaRPr>
          </a:p>
          <a:p>
            <a:r>
              <a:rPr lang="ru-RU" sz="2800" dirty="0" smtClean="0">
                <a:solidFill>
                  <a:schemeClr val="bg1"/>
                </a:solidFill>
              </a:rPr>
              <a:t>2</a:t>
            </a:r>
            <a:r>
              <a:rPr lang="ru-RU" sz="2800" dirty="0" smtClean="0">
                <a:solidFill>
                  <a:schemeClr val="bg1"/>
                </a:solidFill>
              </a:rPr>
              <a:t>. Гимны должны подходить по тематике и стилю богослужения, нести библейскую весть о спасении, основываться на доктринах </a:t>
            </a:r>
            <a:r>
              <a:rPr lang="ru-RU" sz="2800" dirty="0" err="1" smtClean="0">
                <a:solidFill>
                  <a:schemeClr val="bg1"/>
                </a:solidFill>
              </a:rPr>
              <a:t>цервки</a:t>
            </a:r>
            <a:r>
              <a:rPr lang="ru-RU" sz="2800" dirty="0" smtClean="0">
                <a:solidFill>
                  <a:schemeClr val="bg1"/>
                </a:solidFill>
              </a:rPr>
              <a:t> АСД, быть удобны для исполнения </a:t>
            </a:r>
            <a:r>
              <a:rPr lang="ru-RU" sz="2800" dirty="0" smtClean="0">
                <a:solidFill>
                  <a:schemeClr val="bg1"/>
                </a:solidFill>
              </a:rPr>
              <a:t>.</a:t>
            </a:r>
            <a:endParaRPr lang="ru-RU" sz="2800" dirty="0" smtClean="0">
              <a:solidFill>
                <a:schemeClr val="bg1"/>
              </a:solidFill>
            </a:endParaRPr>
          </a:p>
          <a:p>
            <a:endParaRPr lang="ru-RU" sz="44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D:\МАня\Музыкальный отдел\ВРУМ Муз.отдел\Годичное совещание ВРСМ 2018\Молитвенные нужды музыкантов ВРСМ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23528" y="548680"/>
            <a:ext cx="7416824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Что мы поём по ходу служения:</a:t>
            </a:r>
          </a:p>
          <a:p>
            <a:endParaRPr lang="ru-RU" sz="2800" b="1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Вначале  </a:t>
            </a:r>
            <a:r>
              <a:rPr lang="ru-RU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богослужения: </a:t>
            </a: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 гимна, </a:t>
            </a: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радостные</a:t>
            </a: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мажорные. </a:t>
            </a:r>
            <a:r>
              <a:rPr lang="ru-RU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Первый </a:t>
            </a:r>
            <a:r>
              <a:rPr lang="ru-RU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гимн: </a:t>
            </a: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прославление Бога Творца, Иисуса Христа, без просьб. </a:t>
            </a:r>
            <a:r>
              <a:rPr lang="ru-RU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Второй гимн-весть: </a:t>
            </a: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 субботе, о Библии, молитва о Духе Святом. </a:t>
            </a:r>
            <a:endParaRPr lang="ru-RU" sz="28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После субботней школы – 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теме урока. </a:t>
            </a:r>
            <a:r>
              <a:rPr lang="ru-RU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Гимн </a:t>
            </a:r>
            <a:r>
              <a:rPr lang="ru-RU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вначале второй части: </a:t>
            </a: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прославление Бога, близкого к нам, Спасителя, радостный. </a:t>
            </a:r>
            <a:r>
              <a:rPr lang="ru-RU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Перед молитвой </a:t>
            </a: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о молитве. </a:t>
            </a:r>
            <a:endParaRPr lang="ru-RU" sz="28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После </a:t>
            </a:r>
            <a:r>
              <a:rPr lang="ru-RU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проповеди: </a:t>
            </a: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отклик, посвящение </a:t>
            </a: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служение, по </a:t>
            </a: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теме проповеди.</a:t>
            </a:r>
            <a:endParaRPr lang="ru-RU" sz="44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D:\МАня\Музыкальный отдел\ВРУМ Муз.отдел\Годичное совещание ВРСМ 2018\Молитвенные нужды музыкантов ВРСМ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23528" y="548680"/>
            <a:ext cx="741682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Что мы поём по ходу служения:</a:t>
            </a:r>
          </a:p>
          <a:p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Минорные гимны </a:t>
            </a: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могут звучать </a:t>
            </a: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богослужении, </a:t>
            </a: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они подходят </a:t>
            </a: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теме урока или проповеди. Им есть место в служении Вечери Господней, когда идёт речь о покаянии и страданиях Христа.</a:t>
            </a:r>
          </a:p>
          <a:p>
            <a:endParaRPr lang="ru-RU" sz="28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Наряду с известными общине гимнами нужно расширять репертуар, учить новые, чтобы </a:t>
            </a: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 </a:t>
            </a: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могли сказать: «Воспою новую песнь Господу!».</a:t>
            </a:r>
            <a:endParaRPr lang="ru-RU" sz="44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D:\МАня\Музыкальный отдел\ВРУМ Муз.отдел\Годичное совещание ВРСМ 2018\Молитвенные нужды музыкантов ВРСМ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23528" y="533400"/>
            <a:ext cx="7416824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Живое поклонение и караоке:</a:t>
            </a:r>
            <a:endParaRPr lang="ru-RU" sz="4000" b="1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ru-RU" sz="3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Гимны-караоке других </a:t>
            </a:r>
            <a:r>
              <a:rPr lang="ru-RU" sz="3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конфессий не приемлемы для общего пения на богослужении церкви АСД</a:t>
            </a:r>
            <a:endParaRPr lang="ru-RU" sz="3000" dirty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ru-RU" sz="3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Когда </a:t>
            </a:r>
            <a:r>
              <a:rPr lang="ru-RU" sz="3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общине </a:t>
            </a:r>
            <a:r>
              <a:rPr lang="ru-RU" sz="3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есть </a:t>
            </a:r>
            <a:r>
              <a:rPr lang="ru-RU" sz="3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аккомпанирующий музыкант</a:t>
            </a:r>
            <a:r>
              <a:rPr lang="ru-RU" sz="3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рекомендуем живое исполнение. </a:t>
            </a:r>
            <a:r>
              <a:rPr lang="ru-RU" sz="3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Поддерживайте </a:t>
            </a:r>
            <a:r>
              <a:rPr lang="ru-RU" sz="3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живое поклонение и развитие ваших </a:t>
            </a:r>
            <a:r>
              <a:rPr lang="ru-RU" sz="3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даров.</a:t>
            </a:r>
          </a:p>
          <a:p>
            <a:pPr marL="514350" indent="-514350">
              <a:buAutoNum type="arabicPeriod"/>
            </a:pPr>
            <a:r>
              <a:rPr lang="ru-RU" sz="3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Караоке </a:t>
            </a:r>
            <a:r>
              <a:rPr lang="ru-RU" sz="30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адвентистских</a:t>
            </a:r>
            <a:r>
              <a:rPr lang="ru-RU" sz="3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гимнов </a:t>
            </a:r>
            <a:r>
              <a:rPr lang="ru-RU" sz="3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советуем использовать в общинах</a:t>
            </a:r>
            <a:r>
              <a:rPr lang="ru-RU" sz="3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где нет играющих </a:t>
            </a:r>
            <a:r>
              <a:rPr lang="ru-RU" sz="3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музыкантов, и на богослужениях-онлайн.</a:t>
            </a:r>
            <a:endParaRPr lang="ru-RU" sz="30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D:\МАня\Музыкальный отдел\ВРУМ Муз.отдел\Годичное совещание ВРСМ 2018\Молитвенные нужды музыкантов ВРСМ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23528" y="548680"/>
            <a:ext cx="727280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мы поём:</a:t>
            </a:r>
          </a:p>
          <a:p>
            <a:pPr marL="514350" indent="-514350">
              <a:buAutoNum type="arabicPeriod"/>
            </a:pPr>
            <a:r>
              <a:rPr lang="ru-RU" sz="3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Ведущий </a:t>
            </a:r>
            <a:r>
              <a:rPr lang="ru-RU" sz="3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певец или вокальная группа может вести пение в микрофон</a:t>
            </a:r>
          </a:p>
          <a:p>
            <a:pPr marL="514350" indent="-514350">
              <a:buAutoNum type="arabicPeriod"/>
            </a:pPr>
            <a:r>
              <a:rPr lang="ru-RU" sz="3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Воодушевлённо</a:t>
            </a:r>
            <a:endParaRPr lang="ru-RU" sz="34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ru-RU" sz="3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 живой аккомпанемент, можно в исполнении нескольких инструментов. Возможно использование фонограмм к гимнам молодёжного стиля </a:t>
            </a:r>
            <a:r>
              <a:rPr lang="ru-RU" sz="3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(н-р, из </a:t>
            </a:r>
            <a:r>
              <a:rPr lang="ru-RU" sz="3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сборника «Отражение</a:t>
            </a:r>
            <a:r>
              <a:rPr lang="ru-RU" sz="3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»)</a:t>
            </a:r>
            <a:endParaRPr lang="ru-RU" sz="34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/>
            <a:endParaRPr lang="ru-RU" sz="3200" b="1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D:\МАня\Музыкальный отдел\ВРУМ Муз.отдел\Годичное совещание ВРСМ 2018\Молитвенные нужды музыкантов ВРСМ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23528" y="548680"/>
            <a:ext cx="741682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Планирование общего пения:</a:t>
            </a:r>
          </a:p>
          <a:p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Идеальным является планирование музыкального служения вначале квартала на весь квартал. </a:t>
            </a:r>
          </a:p>
          <a:p>
            <a:r>
              <a:rPr lang="ru-RU" sz="3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Иногда 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идёт привыкание к определённым гимнам, они становятся «запетыми», не интересными для исполнения в конкретной общине. Чтобы этого не случилось или чтобы исправить ситуацию, старайтесь ставить каждый гимн не более двух раз за квартал. </a:t>
            </a:r>
            <a:endParaRPr lang="ru-RU" sz="32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/>
            <a:endParaRPr lang="ru-RU" sz="3200" b="1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D:\МАня\Музыкальный отдел\ВРУМ Муз.отдел\Годичное совещание ВРСМ 2018\Молитвенные нужды музыкантов ВРСМ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23528" y="548680"/>
            <a:ext cx="7416824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Презентации:</a:t>
            </a:r>
          </a:p>
          <a:p>
            <a:pPr marL="514350" indent="-514350">
              <a:buAutoNum type="arabicPeriod"/>
            </a:pPr>
            <a:r>
              <a:rPr lang="ru-RU" sz="4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Пишите текст крупными </a:t>
            </a:r>
            <a:r>
              <a:rPr lang="ru-RU" sz="4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буквами на фоне без картинок. Уместные эмблемы и символы допустимы.</a:t>
            </a:r>
          </a:p>
          <a:p>
            <a:pPr marL="514350" indent="-514350">
              <a:buAutoNum type="arabicPeriod"/>
            </a:pPr>
            <a:r>
              <a:rPr lang="ru-RU" sz="4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Текст </a:t>
            </a:r>
            <a:r>
              <a:rPr lang="ru-RU" sz="4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лучше помещать вверху </a:t>
            </a:r>
            <a:r>
              <a:rPr lang="ru-RU" sz="4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слайда.</a:t>
            </a:r>
          </a:p>
          <a:p>
            <a:pPr marL="742950" indent="-742950"/>
            <a:endParaRPr lang="ru-RU" sz="2800" b="1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Deluxe</Template>
  <TotalTime>264</TotalTime>
  <Words>467</Words>
  <Application>Microsoft Office PowerPoint</Application>
  <PresentationFormat>Экран (4:3)</PresentationFormat>
  <Paragraphs>33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Corbel</vt:lpstr>
      <vt:lpstr>Times New Roman</vt:lpstr>
      <vt:lpstr>Wingdings 2</vt:lpstr>
      <vt:lpstr>Deluxe</vt:lpstr>
      <vt:lpstr>Общее пение в утреннем субботнем богослужении: главное музыкальное служение  общины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Anatoly</dc:creator>
  <cp:lastModifiedBy>Анна</cp:lastModifiedBy>
  <cp:revision>56</cp:revision>
  <dcterms:created xsi:type="dcterms:W3CDTF">2010-03-09T17:16:04Z</dcterms:created>
  <dcterms:modified xsi:type="dcterms:W3CDTF">2020-11-24T08:07:20Z</dcterms:modified>
</cp:coreProperties>
</file>